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</p:sldIdLst>
  <p:sldSz cy="9144000" cx="6858000"/>
  <p:notesSz cx="6858000" cy="9144000"/>
  <p:embeddedFontLst>
    <p:embeddedFont>
      <p:font typeface="Helvetica Neue"/>
      <p:regular r:id="rId7"/>
      <p:bold r:id="rId8"/>
      <p:italic r:id="rId9"/>
      <p:boldItalic r:id="rId10"/>
    </p:embeddedFont>
    <p:embeddedFont>
      <p:font typeface="Arial Black"/>
      <p:regular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2" roundtripDataSignature="AMtx7mh9NDpCQAS9R1huN3HOBpe2IGUvO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font" Target="fonts/ArialBlack-regular.fntdata"/><Relationship Id="rId10" Type="http://schemas.openxmlformats.org/officeDocument/2006/relationships/font" Target="fonts/HelveticaNeue-boldItalic.fntdata"/><Relationship Id="rId12" Type="http://customschemas.google.com/relationships/presentationmetadata" Target="metadata"/><Relationship Id="rId9" Type="http://schemas.openxmlformats.org/officeDocument/2006/relationships/font" Target="fonts/HelveticaNeue-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font" Target="fonts/HelveticaNeue-regular.fntdata"/><Relationship Id="rId8" Type="http://schemas.openxmlformats.org/officeDocument/2006/relationships/font" Target="fonts/HelveticaNeue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latin typeface="Malgun Gothic"/>
                <a:ea typeface="Malgun Gothic"/>
                <a:cs typeface="Malgun Gothic"/>
                <a:sym typeface="Malgun Gothic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latin typeface="Malgun Gothic"/>
                <a:ea typeface="Malgun Gothic"/>
                <a:cs typeface="Malgun Gothic"/>
                <a:sym typeface="Malgun Gothic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latin typeface="Malgun Gothic"/>
                <a:ea typeface="Malgun Gothic"/>
                <a:cs typeface="Malgun Gothic"/>
                <a:sym typeface="Malgun Gothic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latin typeface="Malgun Gothic"/>
                <a:ea typeface="Malgun Gothic"/>
                <a:cs typeface="Malgun Gothic"/>
                <a:sym typeface="Malgun Gothic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latin typeface="Malgun Gothic"/>
                <a:ea typeface="Malgun Gothic"/>
                <a:cs typeface="Malgun Gothic"/>
                <a:sym typeface="Malgun Gothic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latin typeface="Malgun Gothic"/>
                <a:ea typeface="Malgun Gothic"/>
                <a:cs typeface="Malgun Gothic"/>
                <a:sym typeface="Malgun Gothic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latin typeface="Malgun Gothic"/>
                <a:ea typeface="Malgun Gothic"/>
                <a:cs typeface="Malgun Gothic"/>
                <a:sym typeface="Malgun Gothic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latin typeface="Malgun Gothic"/>
                <a:ea typeface="Malgun Gothic"/>
                <a:cs typeface="Malgun Gothic"/>
                <a:sym typeface="Malgun Gothic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:notes"/>
          <p:cNvSpPr/>
          <p:nvPr>
            <p:ph idx="2" type="sldImg"/>
          </p:nvPr>
        </p:nvSpPr>
        <p:spPr>
          <a:xfrm>
            <a:off x="2143125" y="685800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7" name="Google Shape;47;p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tx">
  <p:cSld name="TITLE_AND_BODY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/>
          <p:nvPr>
            <p:ph type="title"/>
          </p:nvPr>
        </p:nvSpPr>
        <p:spPr>
          <a:xfrm>
            <a:off x="471487" y="486835"/>
            <a:ext cx="5915026" cy="176741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11" name="Google Shape;11;p4"/>
          <p:cNvSpPr txBox="1"/>
          <p:nvPr>
            <p:ph idx="1" type="body"/>
          </p:nvPr>
        </p:nvSpPr>
        <p:spPr>
          <a:xfrm>
            <a:off x="471487" y="2434166"/>
            <a:ext cx="5915026" cy="58017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" name="Google Shape;12;p4"/>
          <p:cNvSpPr txBox="1"/>
          <p:nvPr>
            <p:ph idx="12" type="sldNum"/>
          </p:nvPr>
        </p:nvSpPr>
        <p:spPr>
          <a:xfrm>
            <a:off x="6166510" y="8615595"/>
            <a:ext cx="220003" cy="2059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5"/>
          <p:cNvSpPr txBox="1"/>
          <p:nvPr>
            <p:ph type="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15" name="Google Shape;15;p5"/>
          <p:cNvSpPr txBox="1"/>
          <p:nvPr>
            <p:ph idx="1" type="body"/>
          </p:nvPr>
        </p:nvSpPr>
        <p:spPr>
          <a:xfrm>
            <a:off x="857250" y="4802716"/>
            <a:ext cx="5143500" cy="22076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/>
            </a:lvl1pPr>
            <a:lvl2pPr indent="-228600" lvl="1" marL="9144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/>
            </a:lvl2pPr>
            <a:lvl3pPr indent="-228600" lvl="2" marL="13716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/>
            </a:lvl3pPr>
            <a:lvl4pPr indent="-228600" lvl="3" marL="18288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/>
            </a:lvl4pPr>
            <a:lvl5pPr indent="-228600" lvl="4" marL="228600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6" name="Google Shape;16;p5"/>
          <p:cNvSpPr txBox="1"/>
          <p:nvPr>
            <p:ph idx="12" type="sldNum"/>
          </p:nvPr>
        </p:nvSpPr>
        <p:spPr>
          <a:xfrm>
            <a:off x="6166510" y="8615595"/>
            <a:ext cx="220003" cy="2059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>
  <p:cSld name="Section 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"/>
          <p:cNvSpPr txBox="1"/>
          <p:nvPr>
            <p:ph type="title"/>
          </p:nvPr>
        </p:nvSpPr>
        <p:spPr>
          <a:xfrm>
            <a:off x="467916" y="2279652"/>
            <a:ext cx="5915026" cy="38036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19" name="Google Shape;19;p6"/>
          <p:cNvSpPr txBox="1"/>
          <p:nvPr>
            <p:ph idx="1" type="body"/>
          </p:nvPr>
        </p:nvSpPr>
        <p:spPr>
          <a:xfrm>
            <a:off x="467916" y="6119286"/>
            <a:ext cx="5915026" cy="2000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/>
            </a:lvl3pPr>
            <a:lvl4pPr indent="-2286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/>
            </a:lvl4pPr>
            <a:lvl5pPr indent="-2286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6"/>
          <p:cNvSpPr txBox="1"/>
          <p:nvPr>
            <p:ph idx="12" type="sldNum"/>
          </p:nvPr>
        </p:nvSpPr>
        <p:spPr>
          <a:xfrm>
            <a:off x="6166510" y="8615595"/>
            <a:ext cx="220003" cy="2059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7"/>
          <p:cNvSpPr txBox="1"/>
          <p:nvPr>
            <p:ph type="title"/>
          </p:nvPr>
        </p:nvSpPr>
        <p:spPr>
          <a:xfrm>
            <a:off x="471487" y="486835"/>
            <a:ext cx="5915026" cy="176741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23" name="Google Shape;23;p7"/>
          <p:cNvSpPr txBox="1"/>
          <p:nvPr>
            <p:ph idx="1" type="body"/>
          </p:nvPr>
        </p:nvSpPr>
        <p:spPr>
          <a:xfrm>
            <a:off x="471487" y="2434166"/>
            <a:ext cx="2914651" cy="58017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7"/>
          <p:cNvSpPr txBox="1"/>
          <p:nvPr>
            <p:ph idx="12" type="sldNum"/>
          </p:nvPr>
        </p:nvSpPr>
        <p:spPr>
          <a:xfrm>
            <a:off x="6166510" y="8615595"/>
            <a:ext cx="220003" cy="2059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>
  <p:cSld name="Comparison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8"/>
          <p:cNvSpPr txBox="1"/>
          <p:nvPr>
            <p:ph type="title"/>
          </p:nvPr>
        </p:nvSpPr>
        <p:spPr>
          <a:xfrm>
            <a:off x="472381" y="486835"/>
            <a:ext cx="5915026" cy="176741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27" name="Google Shape;27;p8"/>
          <p:cNvSpPr txBox="1"/>
          <p:nvPr>
            <p:ph idx="1" type="body"/>
          </p:nvPr>
        </p:nvSpPr>
        <p:spPr>
          <a:xfrm>
            <a:off x="472381" y="2241550"/>
            <a:ext cx="2901256" cy="10985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1" sz="1800"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b="1" sz="1800"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8"/>
          <p:cNvSpPr txBox="1"/>
          <p:nvPr>
            <p:ph idx="2" type="body"/>
          </p:nvPr>
        </p:nvSpPr>
        <p:spPr>
          <a:xfrm>
            <a:off x="3471862" y="2241550"/>
            <a:ext cx="2915544" cy="10985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9" name="Google Shape;29;p8"/>
          <p:cNvSpPr txBox="1"/>
          <p:nvPr>
            <p:ph idx="12" type="sldNum"/>
          </p:nvPr>
        </p:nvSpPr>
        <p:spPr>
          <a:xfrm>
            <a:off x="6166510" y="8615595"/>
            <a:ext cx="220003" cy="2059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9"/>
          <p:cNvSpPr txBox="1"/>
          <p:nvPr>
            <p:ph type="title"/>
          </p:nvPr>
        </p:nvSpPr>
        <p:spPr>
          <a:xfrm>
            <a:off x="471487" y="486835"/>
            <a:ext cx="5915026" cy="176741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32" name="Google Shape;32;p9"/>
          <p:cNvSpPr txBox="1"/>
          <p:nvPr>
            <p:ph idx="12" type="sldNum"/>
          </p:nvPr>
        </p:nvSpPr>
        <p:spPr>
          <a:xfrm>
            <a:off x="6166510" y="8615595"/>
            <a:ext cx="220003" cy="2059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0"/>
          <p:cNvSpPr txBox="1"/>
          <p:nvPr>
            <p:ph idx="12" type="sldNum"/>
          </p:nvPr>
        </p:nvSpPr>
        <p:spPr>
          <a:xfrm>
            <a:off x="6166510" y="8615595"/>
            <a:ext cx="220003" cy="2059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>
  <p:cSld name="Content with Ca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1"/>
          <p:cNvSpPr txBox="1"/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37" name="Google Shape;37;p11"/>
          <p:cNvSpPr txBox="1"/>
          <p:nvPr>
            <p:ph idx="1" type="body"/>
          </p:nvPr>
        </p:nvSpPr>
        <p:spPr>
          <a:xfrm>
            <a:off x="2915542" y="1316568"/>
            <a:ext cx="3471864" cy="64981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Char char="•"/>
              <a:defRPr sz="2400"/>
            </a:lvl1pPr>
            <a:lvl2pPr indent="-3810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Char char="•"/>
              <a:defRPr sz="2400"/>
            </a:lvl2pPr>
            <a:lvl3pPr indent="-3810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Char char="•"/>
              <a:defRPr sz="2400"/>
            </a:lvl3pPr>
            <a:lvl4pPr indent="-3810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Char char="•"/>
              <a:defRPr sz="2400"/>
            </a:lvl4pPr>
            <a:lvl5pPr indent="-3810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Char char="•"/>
              <a:defRPr sz="2400"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8" name="Google Shape;38;p11"/>
          <p:cNvSpPr txBox="1"/>
          <p:nvPr>
            <p:ph idx="2" type="body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9" name="Google Shape;39;p11"/>
          <p:cNvSpPr txBox="1"/>
          <p:nvPr>
            <p:ph idx="12" type="sldNum"/>
          </p:nvPr>
        </p:nvSpPr>
        <p:spPr>
          <a:xfrm>
            <a:off x="6166510" y="8615595"/>
            <a:ext cx="220003" cy="2059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>
  <p:cSld name="Picture with Caption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2"/>
          <p:cNvSpPr txBox="1"/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9pPr>
          </a:lstStyle>
          <a:p/>
        </p:txBody>
      </p:sp>
      <p:sp>
        <p:nvSpPr>
          <p:cNvPr id="42" name="Google Shape;42;p12"/>
          <p:cNvSpPr/>
          <p:nvPr>
            <p:ph idx="2" type="pic"/>
          </p:nvPr>
        </p:nvSpPr>
        <p:spPr>
          <a:xfrm>
            <a:off x="2915542" y="1316568"/>
            <a:ext cx="3471864" cy="6498168"/>
          </a:xfrm>
          <a:prstGeom prst="rect">
            <a:avLst/>
          </a:prstGeom>
          <a:noFill/>
          <a:ln>
            <a:noFill/>
          </a:ln>
        </p:spPr>
      </p:sp>
      <p:sp>
        <p:nvSpPr>
          <p:cNvPr id="43" name="Google Shape;43;p12"/>
          <p:cNvSpPr txBox="1"/>
          <p:nvPr>
            <p:ph idx="1" type="body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/>
            </a:lvl4pPr>
            <a:lvl5pPr indent="-228600" lvl="4" marL="2286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defRPr sz="1200"/>
            </a:lvl5pPr>
            <a:lvl6pPr indent="-342900" lvl="5" marL="2743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12"/>
          <p:cNvSpPr txBox="1"/>
          <p:nvPr>
            <p:ph idx="12" type="sldNum"/>
          </p:nvPr>
        </p:nvSpPr>
        <p:spPr>
          <a:xfrm>
            <a:off x="6166510" y="8615595"/>
            <a:ext cx="220003" cy="2059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0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471487" y="486835"/>
            <a:ext cx="5915026" cy="176741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471487" y="2434166"/>
            <a:ext cx="5915026" cy="58017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406400" lvl="2" marL="1371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406400" lvl="3" marL="18288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406400" lvl="4" marL="22860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406400" lvl="5" marL="2743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406400" lvl="6" marL="32004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406400" lvl="7" marL="3657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406400" lvl="8" marL="41148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3"/>
          <p:cNvSpPr txBox="1"/>
          <p:nvPr>
            <p:ph idx="12" type="sldNum"/>
          </p:nvPr>
        </p:nvSpPr>
        <p:spPr>
          <a:xfrm>
            <a:off x="6166510" y="8615595"/>
            <a:ext cx="220003" cy="2059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1.png"/><Relationship Id="rId5" Type="http://schemas.openxmlformats.org/officeDocument/2006/relationships/hyperlink" Target="http://www.krfi.org/" TargetMode="External"/><Relationship Id="rId6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hyperlink" Target="http://www.krfi.org/Global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Google Shape;49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264" y="2464055"/>
            <a:ext cx="16631388" cy="7634829"/>
          </a:xfrm>
          <a:prstGeom prst="rect">
            <a:avLst/>
          </a:prstGeom>
          <a:noFill/>
          <a:ln>
            <a:noFill/>
          </a:ln>
        </p:spPr>
      </p:pic>
      <p:pic>
        <p:nvPicPr>
          <p:cNvPr id="50" name="Google Shape;50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448" y="11207"/>
            <a:ext cx="8062839" cy="2479265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1"/>
          <p:cNvSpPr/>
          <p:nvPr/>
        </p:nvSpPr>
        <p:spPr>
          <a:xfrm>
            <a:off x="7801665" y="-428323"/>
            <a:ext cx="7038408" cy="2452848"/>
          </a:xfrm>
          <a:prstGeom prst="roundRect">
            <a:avLst>
              <a:gd fmla="val 7252" name="adj"/>
            </a:avLst>
          </a:prstGeom>
          <a:gradFill>
            <a:gsLst>
              <a:gs pos="0">
                <a:srgbClr val="7295D2"/>
              </a:gs>
              <a:gs pos="100000">
                <a:srgbClr val="365B9B"/>
              </a:gs>
            </a:gsLst>
            <a:lin ang="3744287" scaled="0"/>
          </a:gradFill>
          <a:ln cap="flat" cmpd="sng" w="9525">
            <a:solidFill>
              <a:srgbClr val="365B9B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1"/>
          <p:cNvSpPr txBox="1"/>
          <p:nvPr/>
        </p:nvSpPr>
        <p:spPr>
          <a:xfrm>
            <a:off x="187466" y="1252591"/>
            <a:ext cx="6653422" cy="7355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l">
              <a:lnSpc>
                <a:spcPct val="72000"/>
              </a:lnSpc>
              <a:spcBef>
                <a:spcPts val="0"/>
              </a:spcBef>
              <a:spcAft>
                <a:spcPts val="0"/>
              </a:spcAft>
              <a:buClr>
                <a:srgbClr val="CC9900"/>
              </a:buClr>
              <a:buSzPts val="5500"/>
              <a:buFont typeface="Arial"/>
              <a:buNone/>
            </a:pPr>
            <a:r>
              <a:rPr b="1" i="0" lang="en-US" sz="5500" u="none" cap="none" strike="noStrike">
                <a:solidFill>
                  <a:srgbClr val="CC9900"/>
                </a:solidFill>
                <a:latin typeface="Arial"/>
                <a:ea typeface="Arial"/>
                <a:cs typeface="Arial"/>
                <a:sym typeface="Arial"/>
              </a:rPr>
              <a:t>GALA AWARD DINNER</a:t>
            </a:r>
            <a:endParaRPr/>
          </a:p>
        </p:txBody>
      </p:sp>
      <p:sp>
        <p:nvSpPr>
          <p:cNvPr id="53" name="Google Shape;53;p1"/>
          <p:cNvSpPr txBox="1"/>
          <p:nvPr/>
        </p:nvSpPr>
        <p:spPr>
          <a:xfrm>
            <a:off x="239581" y="1882613"/>
            <a:ext cx="4661146" cy="6078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l">
              <a:lnSpc>
                <a:spcPct val="7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00"/>
              <a:buFont typeface="Arial"/>
              <a:buNone/>
            </a:pPr>
            <a:r>
              <a:rPr b="1" i="0" lang="en-US" sz="17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December 11-12th 2025 l New York</a:t>
            </a:r>
            <a:endParaRPr/>
          </a:p>
          <a:p>
            <a:pPr indent="0" lvl="0" marL="0" marR="0" rtl="0" algn="l">
              <a:lnSpc>
                <a:spcPct val="7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700"/>
              <a:buFont typeface="Arial"/>
              <a:buNone/>
            </a:pPr>
            <a:r>
              <a:rPr b="1" i="0" lang="en-US" sz="17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National Academy of Medicine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"/>
          <p:cNvSpPr txBox="1"/>
          <p:nvPr/>
        </p:nvSpPr>
        <p:spPr>
          <a:xfrm>
            <a:off x="5356174" y="2024525"/>
            <a:ext cx="1361909" cy="326115"/>
          </a:xfrm>
          <a:prstGeom prst="rect">
            <a:avLst/>
          </a:prstGeom>
          <a:noFill/>
          <a:ln cap="flat" cmpd="sng" w="12700">
            <a:solidFill>
              <a:schemeClr val="dk1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ctr">
              <a:lnSpc>
                <a:spcPct val="7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Questors</a:t>
            </a:r>
            <a:endParaRPr/>
          </a:p>
        </p:txBody>
      </p:sp>
      <p:sp>
        <p:nvSpPr>
          <p:cNvPr id="55" name="Google Shape;55;p1"/>
          <p:cNvSpPr txBox="1"/>
          <p:nvPr/>
        </p:nvSpPr>
        <p:spPr>
          <a:xfrm>
            <a:off x="-366206" y="-764311"/>
            <a:ext cx="5168709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Global Mental Health Securities Initiative 2030 l New York City 2025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Opioid Abatement Matching Fund – PPP SRT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Socially Responsible Business Leadership</a:t>
            </a:r>
            <a:endParaRPr b="0" i="0" sz="18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Celebrates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1"/>
          <p:cNvSpPr/>
          <p:nvPr/>
        </p:nvSpPr>
        <p:spPr>
          <a:xfrm>
            <a:off x="6952293" y="2788128"/>
            <a:ext cx="6330553" cy="541552"/>
          </a:xfrm>
          <a:prstGeom prst="roundRect">
            <a:avLst>
              <a:gd fmla="val 44601" name="adj"/>
            </a:avLst>
          </a:prstGeom>
          <a:solidFill>
            <a:srgbClr val="FFFFFF"/>
          </a:solidFill>
          <a:ln cap="flat" cmpd="sng" w="12700">
            <a:solidFill>
              <a:schemeClr val="accen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"/>
          <p:cNvSpPr/>
          <p:nvPr/>
        </p:nvSpPr>
        <p:spPr>
          <a:xfrm>
            <a:off x="-60936" y="10872091"/>
            <a:ext cx="7218816" cy="359421"/>
          </a:xfrm>
          <a:prstGeom prst="roundRect">
            <a:avLst>
              <a:gd fmla="val 42644" name="adj"/>
            </a:avLst>
          </a:prstGeom>
          <a:gradFill>
            <a:gsLst>
              <a:gs pos="0">
                <a:srgbClr val="7295D2"/>
              </a:gs>
              <a:gs pos="100000">
                <a:srgbClr val="365B9B"/>
              </a:gs>
            </a:gsLst>
            <a:lin ang="3744287" scaled="0"/>
          </a:gradFill>
          <a:ln cap="flat" cmpd="sng" w="9525">
            <a:solidFill>
              <a:srgbClr val="365B9B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11</a:t>
            </a:r>
            <a:endParaRPr/>
          </a:p>
        </p:txBody>
      </p:sp>
      <p:sp>
        <p:nvSpPr>
          <p:cNvPr id="58" name="Google Shape;58;p1"/>
          <p:cNvSpPr/>
          <p:nvPr/>
        </p:nvSpPr>
        <p:spPr>
          <a:xfrm>
            <a:off x="-6913606" y="2650259"/>
            <a:ext cx="6330553" cy="893239"/>
          </a:xfrm>
          <a:prstGeom prst="roundRect">
            <a:avLst>
              <a:gd fmla="val 44601" name="adj"/>
            </a:avLst>
          </a:prstGeom>
          <a:solidFill>
            <a:srgbClr val="FFFFFF"/>
          </a:solidFill>
          <a:ln cap="flat" cmpd="sng" w="12700">
            <a:solidFill>
              <a:schemeClr val="accen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1"/>
          <p:cNvSpPr/>
          <p:nvPr/>
        </p:nvSpPr>
        <p:spPr>
          <a:xfrm>
            <a:off x="-6937748" y="3583043"/>
            <a:ext cx="6330552" cy="652289"/>
          </a:xfrm>
          <a:prstGeom prst="roundRect">
            <a:avLst>
              <a:gd fmla="val 44601" name="adj"/>
            </a:avLst>
          </a:prstGeom>
          <a:solidFill>
            <a:srgbClr val="FFFFFF"/>
          </a:solidFill>
          <a:ln cap="flat" cmpd="sng" w="12700">
            <a:solidFill>
              <a:schemeClr val="accen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"/>
          <p:cNvSpPr/>
          <p:nvPr/>
        </p:nvSpPr>
        <p:spPr>
          <a:xfrm>
            <a:off x="-6937748" y="4292426"/>
            <a:ext cx="6330552" cy="500669"/>
          </a:xfrm>
          <a:prstGeom prst="roundRect">
            <a:avLst>
              <a:gd fmla="val 44601" name="adj"/>
            </a:avLst>
          </a:prstGeom>
          <a:solidFill>
            <a:srgbClr val="FFFFFF"/>
          </a:solidFill>
          <a:ln cap="flat" cmpd="sng" w="12700">
            <a:solidFill>
              <a:schemeClr val="accen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1"/>
          <p:cNvSpPr/>
          <p:nvPr/>
        </p:nvSpPr>
        <p:spPr>
          <a:xfrm>
            <a:off x="-6937748" y="4849577"/>
            <a:ext cx="6330552" cy="771522"/>
          </a:xfrm>
          <a:prstGeom prst="roundRect">
            <a:avLst>
              <a:gd fmla="val 44601" name="adj"/>
            </a:avLst>
          </a:prstGeom>
          <a:solidFill>
            <a:srgbClr val="FFFFFF"/>
          </a:solidFill>
          <a:ln cap="flat" cmpd="sng" w="12700">
            <a:solidFill>
              <a:schemeClr val="accen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1"/>
          <p:cNvSpPr/>
          <p:nvPr/>
        </p:nvSpPr>
        <p:spPr>
          <a:xfrm>
            <a:off x="-6937748" y="5633225"/>
            <a:ext cx="6330552" cy="516038"/>
          </a:xfrm>
          <a:prstGeom prst="roundRect">
            <a:avLst>
              <a:gd fmla="val 44601" name="adj"/>
            </a:avLst>
          </a:prstGeom>
          <a:solidFill>
            <a:srgbClr val="FFFFFF"/>
          </a:solidFill>
          <a:ln cap="flat" cmpd="sng" w="12700">
            <a:solidFill>
              <a:schemeClr val="accen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"/>
          <p:cNvSpPr/>
          <p:nvPr/>
        </p:nvSpPr>
        <p:spPr>
          <a:xfrm>
            <a:off x="-6937748" y="6194174"/>
            <a:ext cx="6330552" cy="652289"/>
          </a:xfrm>
          <a:prstGeom prst="roundRect">
            <a:avLst>
              <a:gd fmla="val 44601" name="adj"/>
            </a:avLst>
          </a:prstGeom>
          <a:solidFill>
            <a:srgbClr val="FFFFFF"/>
          </a:solidFill>
          <a:ln cap="flat" cmpd="sng" w="12700">
            <a:solidFill>
              <a:schemeClr val="accen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"/>
          <p:cNvSpPr txBox="1"/>
          <p:nvPr/>
        </p:nvSpPr>
        <p:spPr>
          <a:xfrm>
            <a:off x="559977" y="6138689"/>
            <a:ext cx="6072453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Opportunities: Innovative Ibogaine therapeutics, with Innovative Questors: Clinical Trial Platform Technologies, and more! </a:t>
            </a:r>
            <a:endParaRPr/>
          </a:p>
        </p:txBody>
      </p:sp>
      <p:sp>
        <p:nvSpPr>
          <p:cNvPr id="65" name="Google Shape;65;p1"/>
          <p:cNvSpPr txBox="1"/>
          <p:nvPr/>
        </p:nvSpPr>
        <p:spPr>
          <a:xfrm>
            <a:off x="-6937750" y="2687471"/>
            <a:ext cx="6330553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Analytics &amp; Quality: AI in Psychedelics Medicine, QA/QC GMP producers tracing through DSCSA; Biodiversity ABS and OffSet SRB Register ratings as a PPP Reporting Hub (In-State/In-Country) UNCTAD BioTrade Register,  Updates on the latest edition of AI analytics and quality guidelines, control strategies and standards. </a:t>
            </a:r>
            <a:endParaRPr/>
          </a:p>
        </p:txBody>
      </p:sp>
      <p:sp>
        <p:nvSpPr>
          <p:cNvPr id="66" name="Google Shape;66;p1"/>
          <p:cNvSpPr txBox="1"/>
          <p:nvPr/>
        </p:nvSpPr>
        <p:spPr>
          <a:xfrm>
            <a:off x="-6654912" y="3581096"/>
            <a:ext cx="5779832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Global Drug Supply Chain Securities Blockchain for PPP presentation: </a:t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Clinical Trial Report &amp; Management platform for Psychedelics &amp; Opioid/Opiate CRO/CDMO Reporting Management technology showcase. </a:t>
            </a:r>
            <a:endParaRPr/>
          </a:p>
        </p:txBody>
      </p:sp>
      <p:sp>
        <p:nvSpPr>
          <p:cNvPr id="67" name="Google Shape;67;p1"/>
          <p:cNvSpPr txBox="1"/>
          <p:nvPr/>
        </p:nvSpPr>
        <p:spPr>
          <a:xfrm>
            <a:off x="-6669037" y="4325173"/>
            <a:ext cx="5779831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Listen from thoughtful leaders at the Psychedelic innovative companies from Natural Products Biopharma Poster Presentation</a:t>
            </a:r>
            <a:endParaRPr/>
          </a:p>
        </p:txBody>
      </p:sp>
      <p:sp>
        <p:nvSpPr>
          <p:cNvPr id="68" name="Google Shape;68;p1"/>
          <p:cNvSpPr txBox="1"/>
          <p:nvPr/>
        </p:nvSpPr>
        <p:spPr>
          <a:xfrm>
            <a:off x="-6747261" y="4819468"/>
            <a:ext cx="6017345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Learn about exciting and latest research outcomes on Novel Drug for Mental Health</a:t>
            </a:r>
            <a:r>
              <a:rPr b="1" i="0" lang="en-US" sz="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Development, Strategy in Process Optimization, Drug Delivery Technology etc. Global Regulatory Focus provides regulatory updates from APAC, US, Europe, and other regulated regions.</a:t>
            </a:r>
            <a:endParaRPr/>
          </a:p>
        </p:txBody>
      </p:sp>
      <p:sp>
        <p:nvSpPr>
          <p:cNvPr id="69" name="Google Shape;69;p1"/>
          <p:cNvSpPr txBox="1"/>
          <p:nvPr/>
        </p:nvSpPr>
        <p:spPr>
          <a:xfrm>
            <a:off x="-6412802" y="5687642"/>
            <a:ext cx="5682886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30% Increase of the attendees from Mental Health GMP Manufacturing, Process Development, Quality, Regulatory, CTA Experts Profiles globally.</a:t>
            </a:r>
            <a:endParaRPr/>
          </a:p>
        </p:txBody>
      </p:sp>
      <p:sp>
        <p:nvSpPr>
          <p:cNvPr id="70" name="Google Shape;70;p1"/>
          <p:cNvSpPr txBox="1"/>
          <p:nvPr/>
        </p:nvSpPr>
        <p:spPr>
          <a:xfrm>
            <a:off x="-6451839" y="6194174"/>
            <a:ext cx="5844642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GALA Dinner: the biggest awards ceremony to recognize your company’s Questors Mental Health Leadership and Questors Humanitarian Award; Psychedelic Medicine and Addiction Prevention Program with Ibogaine</a:t>
            </a:r>
            <a:endParaRPr/>
          </a:p>
        </p:txBody>
      </p:sp>
      <p:sp>
        <p:nvSpPr>
          <p:cNvPr id="71" name="Google Shape;71;p1"/>
          <p:cNvSpPr/>
          <p:nvPr/>
        </p:nvSpPr>
        <p:spPr>
          <a:xfrm>
            <a:off x="7363468" y="6224106"/>
            <a:ext cx="6330552" cy="1263840"/>
          </a:xfrm>
          <a:prstGeom prst="roundRect">
            <a:avLst>
              <a:gd fmla="val 44601" name="adj"/>
            </a:avLst>
          </a:prstGeom>
          <a:solidFill>
            <a:srgbClr val="FFFFFF"/>
          </a:solidFill>
          <a:ln cap="flat" cmpd="sng" w="12700">
            <a:solidFill>
              <a:schemeClr val="accen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p1"/>
          <p:cNvSpPr txBox="1"/>
          <p:nvPr/>
        </p:nvSpPr>
        <p:spPr>
          <a:xfrm>
            <a:off x="277968" y="2677871"/>
            <a:ext cx="6433039" cy="60939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GLOBAL MENTAL HEALTH SUMMIT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QUESTORS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1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GALA AWARD DINNER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</a:pPr>
            <a:r>
              <a:rPr b="1" i="0" lang="en-US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Global Leadership Philanthropic Award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t/>
            </a:r>
            <a:endParaRPr b="0" i="0" sz="2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</a:pPr>
            <a:r>
              <a:rPr b="1" i="0" lang="en-US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Human Rights Leadership for Health Equity Award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t/>
            </a:r>
            <a:endParaRPr b="0" i="0" sz="2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</a:pPr>
            <a:r>
              <a:rPr b="1" i="0" lang="en-US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Best Access for Benefit Sharing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</a:pPr>
            <a:r>
              <a:rPr b="1" i="0" lang="en-US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Bio Prospecting Excellence Award</a:t>
            </a:r>
            <a:endParaRPr b="0" i="0" sz="2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t/>
            </a:r>
            <a:endParaRPr b="0" i="0" sz="2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</a:pPr>
            <a:r>
              <a:rPr b="1" i="0" lang="en-US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AI/VR/ML Driven Technologies for Mental Health Clinical Services Award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rPr b="1" i="0" lang="en-US" sz="2000" u="sng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www.krfi.org</a:t>
            </a:r>
            <a:r>
              <a:rPr b="1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/Gala Award Dinner</a:t>
            </a:r>
            <a:endParaRPr/>
          </a:p>
        </p:txBody>
      </p:sp>
      <p:sp>
        <p:nvSpPr>
          <p:cNvPr id="73" name="Google Shape;73;p1"/>
          <p:cNvSpPr txBox="1"/>
          <p:nvPr/>
        </p:nvSpPr>
        <p:spPr>
          <a:xfrm>
            <a:off x="2967825" y="400395"/>
            <a:ext cx="3865801" cy="6463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PSYCHEDELIC &amp; IBOGAINE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HEALTH EQUITY, SUSTAINABILITY, GOVERANCE: </a:t>
            </a:r>
            <a:endParaRPr/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GLOBAL MENTAL HEALTH SUMMIT 2025 </a:t>
            </a:r>
            <a:endParaRPr/>
          </a:p>
        </p:txBody>
      </p:sp>
      <p:sp>
        <p:nvSpPr>
          <p:cNvPr id="74" name="Google Shape;74;p1"/>
          <p:cNvSpPr txBox="1"/>
          <p:nvPr/>
        </p:nvSpPr>
        <p:spPr>
          <a:xfrm>
            <a:off x="1729164" y="9899363"/>
            <a:ext cx="6343123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GLOBAL MENTAL HEALTH SUMMIT GALA AWARD DINNER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Questors Global Leadership Philanthropic Award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Best Access for Benefit Sharing Bio Prospecting &amp; Bioprocessing Excellence Award;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AI/VR/ML Driven Technologies for Mental Health Clinical Services Award;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Agro-Bio-Scale-Up Extraction Engineering Award; 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Best Formulation &amp; Delivery CNS therapeutics: New Delivery Modalities, Innovative PAT/MAT Therapy for Psychedelics Manual; </a:t>
            </a:r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Best Biopharma Poster Presentation &amp; more! </a:t>
            </a:r>
            <a:endParaRPr b="0" i="0" sz="2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1"/>
          <p:cNvSpPr/>
          <p:nvPr/>
        </p:nvSpPr>
        <p:spPr>
          <a:xfrm>
            <a:off x="-85458" y="8448305"/>
            <a:ext cx="6831568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Helvetica Neue"/>
              <a:buNone/>
            </a:pPr>
            <a:r>
              <a:rPr b="0" i="0" lang="en-US" sz="8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*All sponsors will be listed on KRFI.org and Knowyourdrug.org website indefinitely as a 2025 sponsor.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Helvetica Neue"/>
              <a:buNone/>
            </a:pPr>
            <a:r>
              <a:rPr b="0" i="0" lang="en-US" sz="8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more information, please visit KRFI.org and Knowyourdrug.org or contact summit@krfi.org</a:t>
            </a:r>
            <a:endParaRPr b="0" i="0" sz="800" u="none" cap="none" strike="noStrike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Helvetica Neue"/>
              <a:buNone/>
            </a:pPr>
            <a:r>
              <a:rPr b="0" i="0" lang="en-US" sz="8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Gala in New York Academy of Medicine is hosted by KRFI Questors and GMHSF, KRFI is a Public Benefit Corporation of a 501(c)3 charitable organization with Tax ID of 73-3225931.  All contributions are tax deductible to the extent of the law.There is record of all funds donated to KRFI. We are working on a meaningful and beautiful way to honor all monetary gifts.</a:t>
            </a:r>
            <a:endParaRPr/>
          </a:p>
        </p:txBody>
      </p:sp>
      <p:pic>
        <p:nvPicPr>
          <p:cNvPr id="76" name="Google Shape;76;p1"/>
          <p:cNvPicPr preferRelativeResize="0"/>
          <p:nvPr/>
        </p:nvPicPr>
        <p:blipFill rotWithShape="1">
          <a:blip r:embed="rId6">
            <a:alphaModFix/>
          </a:blip>
          <a:srcRect b="13196" l="5683" r="1911" t="9818"/>
          <a:stretch/>
        </p:blipFill>
        <p:spPr>
          <a:xfrm>
            <a:off x="289087" y="152093"/>
            <a:ext cx="1489583" cy="7897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Google Shape;81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7314838" y="-426088"/>
            <a:ext cx="14237345" cy="3302511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2"/>
          <p:cNvSpPr/>
          <p:nvPr/>
        </p:nvSpPr>
        <p:spPr>
          <a:xfrm>
            <a:off x="-166268" y="8764855"/>
            <a:ext cx="7218816" cy="446727"/>
          </a:xfrm>
          <a:prstGeom prst="roundRect">
            <a:avLst>
              <a:gd fmla="val 42644" name="adj"/>
            </a:avLst>
          </a:prstGeom>
          <a:gradFill>
            <a:gsLst>
              <a:gs pos="0">
                <a:srgbClr val="7295D2"/>
              </a:gs>
              <a:gs pos="100000">
                <a:srgbClr val="365B9B"/>
              </a:gs>
            </a:gsLst>
            <a:lin ang="3744287" scaled="0"/>
          </a:gradFill>
          <a:ln cap="flat" cmpd="sng" w="9525">
            <a:solidFill>
              <a:srgbClr val="365B9B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83;p2"/>
          <p:cNvSpPr/>
          <p:nvPr/>
        </p:nvSpPr>
        <p:spPr>
          <a:xfrm>
            <a:off x="7864610" y="-525204"/>
            <a:ext cx="7218816" cy="2626781"/>
          </a:xfrm>
          <a:prstGeom prst="roundRect">
            <a:avLst>
              <a:gd fmla="val 7252" name="adj"/>
            </a:avLst>
          </a:prstGeom>
          <a:gradFill>
            <a:gsLst>
              <a:gs pos="0">
                <a:srgbClr val="7295D2"/>
              </a:gs>
              <a:gs pos="100000">
                <a:srgbClr val="365B9B"/>
              </a:gs>
            </a:gsLst>
            <a:lin ang="3744287" scaled="0"/>
          </a:gradFill>
          <a:ln cap="flat" cmpd="sng" w="9525">
            <a:solidFill>
              <a:srgbClr val="365B9B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p2"/>
          <p:cNvSpPr/>
          <p:nvPr/>
        </p:nvSpPr>
        <p:spPr>
          <a:xfrm>
            <a:off x="426930" y="4833661"/>
            <a:ext cx="6032418" cy="672654"/>
          </a:xfrm>
          <a:prstGeom prst="roundRect">
            <a:avLst>
              <a:gd fmla="val 27115" name="adj"/>
            </a:avLst>
          </a:prstGeom>
          <a:solidFill>
            <a:srgbClr val="FFFFFF"/>
          </a:solidFill>
          <a:ln cap="flat" cmpd="sng" w="12700">
            <a:solidFill>
              <a:schemeClr val="accen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QUESTORS GLOBAL LEADERSHIP / ACTIVIST AWARD</a:t>
            </a:r>
            <a:r>
              <a:rPr b="0" i="0" lang="en-U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LIAM NEESON  (TBA)</a:t>
            </a:r>
            <a:endParaRPr/>
          </a:p>
        </p:txBody>
      </p:sp>
      <p:sp>
        <p:nvSpPr>
          <p:cNvPr id="85" name="Google Shape;85;p2"/>
          <p:cNvSpPr/>
          <p:nvPr/>
        </p:nvSpPr>
        <p:spPr>
          <a:xfrm>
            <a:off x="439082" y="5603324"/>
            <a:ext cx="6021271" cy="695162"/>
          </a:xfrm>
          <a:prstGeom prst="roundRect">
            <a:avLst>
              <a:gd fmla="val 27115" name="adj"/>
            </a:avLst>
          </a:prstGeom>
          <a:solidFill>
            <a:srgbClr val="FFFFFF"/>
          </a:solidFill>
          <a:ln cap="flat" cmpd="sng" w="12700">
            <a:solidFill>
              <a:schemeClr val="accen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QUESTORS BEST ENVIRONMENT ESG &amp; BIODIVERSITY ABS IP AWARD: Association for Prescriptive Psychedelics</a:t>
            </a:r>
            <a:endParaRPr/>
          </a:p>
        </p:txBody>
      </p:sp>
      <p:sp>
        <p:nvSpPr>
          <p:cNvPr id="86" name="Google Shape;86;p2"/>
          <p:cNvSpPr/>
          <p:nvPr/>
        </p:nvSpPr>
        <p:spPr>
          <a:xfrm>
            <a:off x="426930" y="3917486"/>
            <a:ext cx="5972886" cy="842397"/>
          </a:xfrm>
          <a:prstGeom prst="roundRect">
            <a:avLst>
              <a:gd fmla="val 27115" name="adj"/>
            </a:avLst>
          </a:prstGeom>
          <a:solidFill>
            <a:srgbClr val="FFFFFF"/>
          </a:solidFill>
          <a:ln cap="flat" cmpd="sng" w="12700">
            <a:solidFill>
              <a:schemeClr val="accen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QUESTORS BEST HUMAN RIGHTS DEFENSE AWARD: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LETICIA JAMES</a:t>
            </a:r>
            <a:endParaRPr/>
          </a:p>
        </p:txBody>
      </p:sp>
      <p:sp>
        <p:nvSpPr>
          <p:cNvPr id="87" name="Google Shape;87;p2"/>
          <p:cNvSpPr/>
          <p:nvPr/>
        </p:nvSpPr>
        <p:spPr>
          <a:xfrm>
            <a:off x="456696" y="6372658"/>
            <a:ext cx="5972887" cy="565587"/>
          </a:xfrm>
          <a:prstGeom prst="roundRect">
            <a:avLst>
              <a:gd fmla="val 27115" name="adj"/>
            </a:avLst>
          </a:prstGeom>
          <a:solidFill>
            <a:srgbClr val="FFFFFF"/>
          </a:solidFill>
          <a:ln cap="flat" cmpd="sng" w="12700">
            <a:solidFill>
              <a:schemeClr val="accen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QUESTORS BEST PSYCHEDLEIC INNOVATION AWARD: (TBA)</a:t>
            </a:r>
            <a:endParaRPr/>
          </a:p>
        </p:txBody>
      </p:sp>
      <p:sp>
        <p:nvSpPr>
          <p:cNvPr id="88" name="Google Shape;88;p2"/>
          <p:cNvSpPr txBox="1"/>
          <p:nvPr/>
        </p:nvSpPr>
        <p:spPr>
          <a:xfrm>
            <a:off x="4407008" y="160489"/>
            <a:ext cx="2655533" cy="55399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PSYCHEDELIC &amp; IBOGAINE </a:t>
            </a:r>
            <a:endParaRPr/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BUSINESS LEADERS</a:t>
            </a:r>
            <a:endParaRPr/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SGLOBAL MENTAL HEALTH UMMIT 2022 </a:t>
            </a:r>
            <a:endParaRPr/>
          </a:p>
        </p:txBody>
      </p:sp>
      <p:sp>
        <p:nvSpPr>
          <p:cNvPr id="89" name="Google Shape;89;p2"/>
          <p:cNvSpPr txBox="1"/>
          <p:nvPr/>
        </p:nvSpPr>
        <p:spPr>
          <a:xfrm>
            <a:off x="1290056" y="4659"/>
            <a:ext cx="2205089" cy="2308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11th – 12th December 2025 | New York </a:t>
            </a:r>
            <a:endParaRPr/>
          </a:p>
        </p:txBody>
      </p:sp>
      <p:cxnSp>
        <p:nvCxnSpPr>
          <p:cNvPr id="90" name="Google Shape;90;p2"/>
          <p:cNvCxnSpPr/>
          <p:nvPr/>
        </p:nvCxnSpPr>
        <p:spPr>
          <a:xfrm>
            <a:off x="-701185" y="82203"/>
            <a:ext cx="1818679" cy="1"/>
          </a:xfrm>
          <a:prstGeom prst="straightConnector1">
            <a:avLst/>
          </a:prstGeom>
          <a:noFill/>
          <a:ln cap="flat" cmpd="sng" w="9525">
            <a:solidFill>
              <a:srgbClr val="535353"/>
            </a:solidFill>
            <a:prstDash val="solid"/>
            <a:miter lim="400000"/>
            <a:headEnd len="med" w="med" type="oval"/>
            <a:tailEnd len="sm" w="sm" type="none"/>
          </a:ln>
        </p:spPr>
      </p:cxnSp>
      <p:sp>
        <p:nvSpPr>
          <p:cNvPr id="91" name="Google Shape;91;p2"/>
          <p:cNvSpPr txBox="1"/>
          <p:nvPr/>
        </p:nvSpPr>
        <p:spPr>
          <a:xfrm>
            <a:off x="-3770865" y="3346266"/>
            <a:ext cx="3481907" cy="15072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l">
              <a:lnSpc>
                <a:spcPct val="72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00"/>
              <a:buFont typeface="Arial"/>
              <a:buNone/>
            </a:pPr>
            <a:r>
              <a:rPr b="0" i="0" lang="en-US" sz="4200" u="none" cap="none" strike="noStrike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EVENT </a:t>
            </a:r>
            <a:endParaRPr/>
          </a:p>
          <a:p>
            <a:pPr indent="0" lvl="0" marL="0" marR="0" rtl="0" algn="l">
              <a:lnSpc>
                <a:spcPct val="72000"/>
              </a:lnSpc>
              <a:spcBef>
                <a:spcPts val="1000"/>
              </a:spcBef>
              <a:spcAft>
                <a:spcPts val="0"/>
              </a:spcAft>
              <a:buClr>
                <a:srgbClr val="FFFFFF"/>
              </a:buClr>
              <a:buSzPts val="4200"/>
              <a:buFont typeface="Arial"/>
              <a:buNone/>
            </a:pPr>
            <a:r>
              <a:rPr b="0" i="0" lang="en-US" sz="4200" u="none" cap="none" strike="noStrike">
                <a:solidFill>
                  <a:srgbClr val="FFFFFF"/>
                </a:solidFill>
                <a:latin typeface="Arial Black"/>
                <a:ea typeface="Arial Black"/>
                <a:cs typeface="Arial Black"/>
                <a:sym typeface="Arial Black"/>
              </a:rPr>
              <a:t>HIGHLIGHT</a:t>
            </a:r>
            <a:endParaRPr/>
          </a:p>
        </p:txBody>
      </p:sp>
      <p:sp>
        <p:nvSpPr>
          <p:cNvPr id="92" name="Google Shape;92;p2"/>
          <p:cNvSpPr/>
          <p:nvPr/>
        </p:nvSpPr>
        <p:spPr>
          <a:xfrm>
            <a:off x="6514836" y="-834512"/>
            <a:ext cx="2131304" cy="500036"/>
          </a:xfrm>
          <a:prstGeom prst="roundRect">
            <a:avLst>
              <a:gd fmla="val 38097" name="adj"/>
            </a:avLst>
          </a:prstGeom>
          <a:gradFill>
            <a:gsLst>
              <a:gs pos="0">
                <a:srgbClr val="F5BD97"/>
              </a:gs>
              <a:gs pos="100000">
                <a:schemeClr val="accent2"/>
              </a:gs>
            </a:gsLst>
            <a:lin ang="3744287" scaled="0"/>
          </a:gradFill>
          <a:ln cap="flat" cmpd="sng" w="9525">
            <a:solidFill>
              <a:srgbClr val="365B9B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2"/>
          <p:cNvSpPr/>
          <p:nvPr/>
        </p:nvSpPr>
        <p:spPr>
          <a:xfrm>
            <a:off x="432505" y="2986775"/>
            <a:ext cx="6021271" cy="845341"/>
          </a:xfrm>
          <a:prstGeom prst="roundRect">
            <a:avLst>
              <a:gd fmla="val 27115" name="adj"/>
            </a:avLst>
          </a:prstGeom>
          <a:solidFill>
            <a:srgbClr val="FFFFFF"/>
          </a:solidFill>
          <a:ln cap="flat" cmpd="sng" w="12700">
            <a:solidFill>
              <a:schemeClr val="accen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QUESTORS GLOBAL LEADERSHIP HUMANITARIAN AWARD: GEORGE SOROS, Open Society Foundation</a:t>
            </a:r>
            <a:endParaRPr b="1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2"/>
          <p:cNvSpPr txBox="1"/>
          <p:nvPr/>
        </p:nvSpPr>
        <p:spPr>
          <a:xfrm>
            <a:off x="-1510864" y="2876423"/>
            <a:ext cx="1466105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 Black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 Black"/>
                <a:ea typeface="Arial Black"/>
                <a:cs typeface="Arial Black"/>
                <a:sym typeface="Arial Black"/>
              </a:rPr>
              <a:t>500 +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Expected Attendees</a:t>
            </a:r>
            <a:endParaRPr/>
          </a:p>
        </p:txBody>
      </p:sp>
      <p:sp>
        <p:nvSpPr>
          <p:cNvPr id="95" name="Google Shape;95;p2"/>
          <p:cNvSpPr txBox="1"/>
          <p:nvPr/>
        </p:nvSpPr>
        <p:spPr>
          <a:xfrm>
            <a:off x="-1881624" y="3689987"/>
            <a:ext cx="1752561" cy="9934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00"/>
              <a:buFont typeface="Arial Black"/>
              <a:buNone/>
            </a:pPr>
            <a:r>
              <a:rPr b="0" i="0" lang="en-US" sz="3700" u="none" cap="none" strike="noStrike">
                <a:solidFill>
                  <a:srgbClr val="000000"/>
                </a:solidFill>
                <a:latin typeface="Arial Black"/>
                <a:ea typeface="Arial Black"/>
                <a:cs typeface="Arial Black"/>
                <a:sym typeface="Arial Black"/>
              </a:rPr>
              <a:t>300 +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Key Organizations</a:t>
            </a:r>
            <a:endParaRPr/>
          </a:p>
        </p:txBody>
      </p:sp>
      <p:sp>
        <p:nvSpPr>
          <p:cNvPr id="96" name="Google Shape;96;p2"/>
          <p:cNvSpPr txBox="1"/>
          <p:nvPr/>
        </p:nvSpPr>
        <p:spPr>
          <a:xfrm>
            <a:off x="-1639104" y="5027196"/>
            <a:ext cx="1594345" cy="9387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00"/>
              <a:buFont typeface="Arial Black"/>
              <a:buNone/>
            </a:pPr>
            <a:r>
              <a:rPr b="0" i="0" lang="en-US" sz="3700" u="none" cap="none" strike="noStrike">
                <a:solidFill>
                  <a:srgbClr val="000000"/>
                </a:solidFill>
                <a:latin typeface="Arial Black"/>
                <a:ea typeface="Arial Black"/>
                <a:cs typeface="Arial Black"/>
                <a:sym typeface="Arial Black"/>
              </a:rPr>
              <a:t>60 +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Expert Speakers</a:t>
            </a:r>
            <a:endParaRPr/>
          </a:p>
        </p:txBody>
      </p:sp>
      <p:sp>
        <p:nvSpPr>
          <p:cNvPr id="97" name="Google Shape;97;p2"/>
          <p:cNvSpPr txBox="1"/>
          <p:nvPr/>
        </p:nvSpPr>
        <p:spPr>
          <a:xfrm>
            <a:off x="-1375218" y="6815674"/>
            <a:ext cx="1267791" cy="9934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00"/>
              <a:buFont typeface="Arial Black"/>
              <a:buNone/>
            </a:pPr>
            <a:r>
              <a:rPr b="0" i="0" lang="en-US" sz="3700" u="none" cap="none" strike="noStrike">
                <a:solidFill>
                  <a:srgbClr val="000000"/>
                </a:solidFill>
                <a:latin typeface="Arial Black"/>
                <a:ea typeface="Arial Black"/>
                <a:cs typeface="Arial Black"/>
                <a:sym typeface="Arial Black"/>
              </a:rPr>
              <a:t>50 +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Case Studies</a:t>
            </a:r>
            <a:endParaRPr/>
          </a:p>
        </p:txBody>
      </p:sp>
      <p:sp>
        <p:nvSpPr>
          <p:cNvPr id="98" name="Google Shape;98;p2"/>
          <p:cNvSpPr txBox="1"/>
          <p:nvPr/>
        </p:nvSpPr>
        <p:spPr>
          <a:xfrm>
            <a:off x="-2208785" y="7649332"/>
            <a:ext cx="2028377" cy="993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00"/>
              <a:buFont typeface="Arial Black"/>
              <a:buNone/>
            </a:pPr>
            <a:r>
              <a:rPr b="0" i="0" lang="en-US" sz="3700" u="none" cap="none" strike="noStrike">
                <a:solidFill>
                  <a:srgbClr val="000000"/>
                </a:solidFill>
                <a:latin typeface="Arial Black"/>
                <a:ea typeface="Arial Black"/>
                <a:cs typeface="Arial Black"/>
                <a:sym typeface="Arial Black"/>
              </a:rPr>
              <a:t>72 +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Hours of Networking</a:t>
            </a:r>
            <a:endParaRPr/>
          </a:p>
        </p:txBody>
      </p:sp>
      <p:sp>
        <p:nvSpPr>
          <p:cNvPr id="99" name="Google Shape;99;p2"/>
          <p:cNvSpPr txBox="1"/>
          <p:nvPr/>
        </p:nvSpPr>
        <p:spPr>
          <a:xfrm>
            <a:off x="208155" y="1167341"/>
            <a:ext cx="6523579" cy="5016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l">
              <a:lnSpc>
                <a:spcPct val="72000"/>
              </a:lnSpc>
              <a:spcBef>
                <a:spcPts val="0"/>
              </a:spcBef>
              <a:spcAft>
                <a:spcPts val="0"/>
              </a:spcAft>
              <a:buClr>
                <a:srgbClr val="CC9900"/>
              </a:buClr>
              <a:buSzPts val="3500"/>
              <a:buFont typeface="Arial"/>
              <a:buNone/>
            </a:pPr>
            <a:r>
              <a:rPr b="1" i="0" lang="en-US" sz="3500" u="none" cap="none" strike="noStrike">
                <a:solidFill>
                  <a:srgbClr val="CC9900"/>
                </a:solidFill>
                <a:latin typeface="Arial"/>
                <a:ea typeface="Arial"/>
                <a:cs typeface="Arial"/>
                <a:sym typeface="Arial"/>
              </a:rPr>
              <a:t>GALA DINNER AWARD CEREMONY</a:t>
            </a:r>
            <a:endParaRPr b="1" i="0" sz="3500" u="none" cap="none" strike="noStrike">
              <a:solidFill>
                <a:srgbClr val="CC99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2"/>
          <p:cNvSpPr txBox="1"/>
          <p:nvPr/>
        </p:nvSpPr>
        <p:spPr>
          <a:xfrm>
            <a:off x="149673" y="1793040"/>
            <a:ext cx="3351236" cy="6533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ctr">
              <a:lnSpc>
                <a:spcPct val="7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Font typeface="Arial"/>
              <a:buNone/>
            </a:pPr>
            <a:r>
              <a:rPr b="1" i="0" lang="en-US" sz="1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December 12th 2025 l New York</a:t>
            </a:r>
            <a:endParaRPr/>
          </a:p>
          <a:p>
            <a:pPr indent="0" lvl="0" marL="0" marR="0" rtl="0" algn="ctr">
              <a:lnSpc>
                <a:spcPct val="7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900"/>
              <a:buFont typeface="Arial"/>
              <a:buNone/>
            </a:pPr>
            <a:r>
              <a:rPr b="1" i="0" lang="en-US" sz="1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National Academy of Medicine </a:t>
            </a:r>
            <a:endParaRPr/>
          </a:p>
        </p:txBody>
      </p:sp>
      <p:sp>
        <p:nvSpPr>
          <p:cNvPr id="101" name="Google Shape;101;p2"/>
          <p:cNvSpPr txBox="1"/>
          <p:nvPr/>
        </p:nvSpPr>
        <p:spPr>
          <a:xfrm>
            <a:off x="4831278" y="1920952"/>
            <a:ext cx="1996698" cy="442942"/>
          </a:xfrm>
          <a:prstGeom prst="rect">
            <a:avLst/>
          </a:prstGeom>
          <a:noFill/>
          <a:ln cap="flat" cmpd="sng" w="12700">
            <a:solidFill>
              <a:schemeClr val="dk1"/>
            </a:solidFill>
            <a:prstDash val="solid"/>
            <a:miter lim="400000"/>
            <a:headEnd len="sm" w="sm" type="none"/>
            <a:tailEnd len="sm" w="sm" type="none"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ctr">
              <a:lnSpc>
                <a:spcPct val="7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</a:pPr>
            <a:r>
              <a:rPr b="0" i="0" lang="en-US" sz="3000" u="none" cap="none" strike="noStrike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Questors</a:t>
            </a:r>
            <a:endParaRPr/>
          </a:p>
        </p:txBody>
      </p:sp>
      <p:sp>
        <p:nvSpPr>
          <p:cNvPr id="102" name="Google Shape;102;p2"/>
          <p:cNvSpPr txBox="1"/>
          <p:nvPr/>
        </p:nvSpPr>
        <p:spPr>
          <a:xfrm>
            <a:off x="266718" y="25402"/>
            <a:ext cx="4026292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Global Mental Health Securities Initiative 2030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New York City 2025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PPP SRT GLOBAL MENTAL HEALTH SUMMIT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Socially Responsible Business Leadership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Celebrates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3" name="Google Shape;103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299157" y="1890748"/>
            <a:ext cx="411175" cy="446091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2"/>
          <p:cNvSpPr/>
          <p:nvPr/>
        </p:nvSpPr>
        <p:spPr>
          <a:xfrm>
            <a:off x="3625651" y="1894156"/>
            <a:ext cx="1066838" cy="396713"/>
          </a:xfrm>
          <a:prstGeom prst="rect">
            <a:avLst/>
          </a:prstGeom>
          <a:noFill/>
          <a:ln>
            <a:noFill/>
          </a:ln>
        </p:spPr>
        <p:txBody>
          <a:bodyPr anchorCtr="0" anchor="t" bIns="74500" lIns="149025" spcFirstLastPara="1" rIns="149025" wrap="square" tIns="745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Questors</a:t>
            </a:r>
            <a:endParaRPr/>
          </a:p>
        </p:txBody>
      </p:sp>
      <p:pic>
        <p:nvPicPr>
          <p:cNvPr id="105" name="Google Shape;10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44759" y="7041877"/>
            <a:ext cx="14237345" cy="3430271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2"/>
          <p:cNvSpPr/>
          <p:nvPr/>
        </p:nvSpPr>
        <p:spPr>
          <a:xfrm>
            <a:off x="7580488" y="4106723"/>
            <a:ext cx="5972887" cy="565587"/>
          </a:xfrm>
          <a:prstGeom prst="roundRect">
            <a:avLst>
              <a:gd fmla="val 27115" name="adj"/>
            </a:avLst>
          </a:prstGeom>
          <a:solidFill>
            <a:srgbClr val="FFFFFF"/>
          </a:solidFill>
          <a:ln cap="flat" cmpd="sng" w="12700">
            <a:solidFill>
              <a:schemeClr val="accen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Calibri"/>
              <a:buNone/>
            </a:pPr>
            <a:r>
              <a:t/>
            </a:r>
            <a:endParaRPr b="1" i="0" sz="2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2"/>
          <p:cNvSpPr txBox="1"/>
          <p:nvPr/>
        </p:nvSpPr>
        <p:spPr>
          <a:xfrm>
            <a:off x="266718" y="7222757"/>
            <a:ext cx="6561258" cy="9233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Sponsorship Opportunity Contact 212 722 3960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b="1" i="0" lang="en-US" sz="1800" u="sng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www.krfi.org/Global</a:t>
            </a:r>
            <a:r>
              <a:rPr b="1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Mental Health Summit/Gala Award Dinner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2"/>
          <p:cNvSpPr/>
          <p:nvPr/>
        </p:nvSpPr>
        <p:spPr>
          <a:xfrm>
            <a:off x="-85458" y="7991105"/>
            <a:ext cx="6831568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Helvetica Neue"/>
              <a:buNone/>
            </a:pPr>
            <a:r>
              <a:rPr b="0" i="0" lang="en-US" sz="8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*All sponsors will be listed on KRFI.org and Knowyourdrug.org website indefinitely as a 2025 sponsor.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Helvetica Neue"/>
              <a:buNone/>
            </a:pPr>
            <a:r>
              <a:rPr b="0" i="0" lang="en-US" sz="8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more information, please visit KRFI.org and Knowyourdrug.org or contact summit@krfi.org</a:t>
            </a:r>
            <a:endParaRPr b="0" i="0" sz="800" u="none" cap="none" strike="noStrike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"/>
              <a:buFont typeface="Helvetica Neue"/>
              <a:buNone/>
            </a:pPr>
            <a:r>
              <a:rPr b="0" i="0" lang="en-US" sz="8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Gala in New York Academy of Medicine is hosted by KRFI Questors and GMHSF, KRFI is a Public Benefit Corporation of a 501(c)3 charitable organization with Tax ID of 73-3225931.  All contributions are tax deductible to the extent of the law.There is record of all funds donated to KRFI. We are working on a meaningful and beautiful way to honor all monetary gifts.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